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08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B03E-7A1F-410D-B7AC-BBB88CD13557}" type="datetimeFigureOut">
              <a:rPr lang="ru-RU" smtClean="0"/>
              <a:pPr/>
              <a:t>20.04.2016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7AA4-B26B-4D94-A97F-0FB0B76459C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B03E-7A1F-410D-B7AC-BBB88CD13557}" type="datetimeFigureOut">
              <a:rPr lang="ru-RU" smtClean="0"/>
              <a:pPr/>
              <a:t>20.04.2016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7AA4-B26B-4D94-A97F-0FB0B76459C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B03E-7A1F-410D-B7AC-BBB88CD13557}" type="datetimeFigureOut">
              <a:rPr lang="ru-RU" smtClean="0"/>
              <a:pPr/>
              <a:t>20.04.2016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7AA4-B26B-4D94-A97F-0FB0B76459C3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B03E-7A1F-410D-B7AC-BBB88CD13557}" type="datetimeFigureOut">
              <a:rPr lang="ru-RU" smtClean="0"/>
              <a:pPr/>
              <a:t>20.04.2016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7AA4-B26B-4D94-A97F-0FB0B76459C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B03E-7A1F-410D-B7AC-BBB88CD13557}" type="datetimeFigureOut">
              <a:rPr lang="ru-RU" smtClean="0"/>
              <a:pPr/>
              <a:t>20.04.2016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7AA4-B26B-4D94-A97F-0FB0B76459C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B03E-7A1F-410D-B7AC-BBB88CD13557}" type="datetimeFigureOut">
              <a:rPr lang="ru-RU" smtClean="0"/>
              <a:pPr/>
              <a:t>20.04.2016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7AA4-B26B-4D94-A97F-0FB0B76459C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B03E-7A1F-410D-B7AC-BBB88CD13557}" type="datetimeFigureOut">
              <a:rPr lang="ru-RU" smtClean="0"/>
              <a:pPr/>
              <a:t>20.04.2016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7AA4-B26B-4D94-A97F-0FB0B76459C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B03E-7A1F-410D-B7AC-BBB88CD13557}" type="datetimeFigureOut">
              <a:rPr lang="ru-RU" smtClean="0"/>
              <a:pPr/>
              <a:t>20.04.2016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7AA4-B26B-4D94-A97F-0FB0B76459C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B03E-7A1F-410D-B7AC-BBB88CD13557}" type="datetimeFigureOut">
              <a:rPr lang="ru-RU" smtClean="0"/>
              <a:pPr/>
              <a:t>20.04.2016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7AA4-B26B-4D94-A97F-0FB0B76459C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B03E-7A1F-410D-B7AC-BBB88CD13557}" type="datetimeFigureOut">
              <a:rPr lang="ru-RU" smtClean="0"/>
              <a:pPr/>
              <a:t>20.04.2016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7AA4-B26B-4D94-A97F-0FB0B76459C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4B03E-7A1F-410D-B7AC-BBB88CD13557}" type="datetimeFigureOut">
              <a:rPr lang="ru-RU" smtClean="0"/>
              <a:pPr/>
              <a:t>20.04.2016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7AA4-B26B-4D94-A97F-0FB0B76459C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694B03E-7A1F-410D-B7AC-BBB88CD13557}" type="datetimeFigureOut">
              <a:rPr lang="ru-RU" smtClean="0"/>
              <a:pPr/>
              <a:t>20.04.2016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F0C7AA4-B26B-4D94-A97F-0FB0B76459C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916832"/>
            <a:ext cx="7772400" cy="1780108"/>
          </a:xfrm>
        </p:spPr>
        <p:txBody>
          <a:bodyPr>
            <a:normAutofit fontScale="90000"/>
          </a:bodyPr>
          <a:lstStyle/>
          <a:p>
            <a:r>
              <a:rPr lang="ru-RU" dirty="0"/>
              <a:t>Задание.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Вам </a:t>
            </a:r>
            <a:r>
              <a:rPr lang="ru-RU" dirty="0"/>
              <a:t>предстоит решить правовые задачи, опираясь на статьи Уголовного кодекса РФ.</a:t>
            </a:r>
          </a:p>
        </p:txBody>
      </p:sp>
    </p:spTree>
    <p:extLst>
      <p:ext uri="{BB962C8B-B14F-4D97-AF65-F5344CB8AC3E}">
        <p14:creationId xmlns:p14="http://schemas.microsoft.com/office/powerpoint/2010/main" xmlns="" val="144807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24936" cy="242993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1. Когда студент-вечерник Соколов возвращался домой, к нему на пустынной улице подошли двое его знакомых. Они попросили у него закурить и, получив отказ, избили Соколова. Тот побежал звать на помощь своих друзей. Через полчаса они нашли обидчиков и нанесли им телесные повреждения средней тяжести.</a:t>
            </a:r>
            <a:endParaRPr lang="ru-RU" sz="24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285720" y="2714620"/>
            <a:ext cx="8568952" cy="3888432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Ответ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r>
              <a:rPr lang="ru-RU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Действия Соколова и его друзей никак нельзя признать совершенными в состоянии необходимой обороны. Согласно ст. 37 УК РФ необходимой обороной признается причинение вреда посягающим при защите от их опасного посягательства с их стороны. В данной ситуации посягательство на Соколова уже было закончено (его избили и отпустили). Последующие действия его и друзей уже были направлены на месть за избиение. Мы знаем, что наказание за совершенные преступления (избиение относится к преступлениям) берет на себя государство в лице правоохранительных органов. Следовательно, Соколову нужно было не звать своих друзей на «помощь», а обратиться в полицию с заявлением.</a:t>
            </a:r>
          </a:p>
        </p:txBody>
      </p:sp>
    </p:spTree>
    <p:extLst>
      <p:ext uri="{BB962C8B-B14F-4D97-AF65-F5344CB8AC3E}">
        <p14:creationId xmlns:p14="http://schemas.microsoft.com/office/powerpoint/2010/main" xmlns="" val="43689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08912" cy="4680520"/>
          </a:xfrm>
        </p:spPr>
        <p:txBody>
          <a:bodyPr>
            <a:noAutofit/>
          </a:bodyPr>
          <a:lstStyle/>
          <a:p>
            <a:r>
              <a:rPr lang="ru-RU" sz="2000" dirty="0" smtClean="0"/>
              <a:t>2. Макаров  (15 лет), </a:t>
            </a:r>
            <a:r>
              <a:rPr lang="ru-RU" sz="2000" dirty="0" err="1" smtClean="0"/>
              <a:t>Себенцов</a:t>
            </a:r>
            <a:r>
              <a:rPr lang="ru-RU" sz="2000" dirty="0" smtClean="0"/>
              <a:t> (14 лет) и Яковлев (13 лет) жили в одном доме и дружили с детства. Вечером, сидя во дворе на скамейке и болтая о том о сем, они увидели изрядного подвыпившего человека, возвращавшегося домой.</a:t>
            </a:r>
            <a:br>
              <a:rPr lang="ru-RU" sz="2000" dirty="0" smtClean="0"/>
            </a:br>
            <a:r>
              <a:rPr lang="ru-RU" sz="2000" dirty="0" smtClean="0"/>
              <a:t>- Может у него есть деньги? Пивка бы попить! – сказал Макаров, который всегда был заводилой в этой компании.</a:t>
            </a:r>
            <a:br>
              <a:rPr lang="ru-RU" sz="2000" dirty="0" smtClean="0"/>
            </a:br>
            <a:r>
              <a:rPr lang="ru-RU" sz="2000" dirty="0" smtClean="0"/>
              <a:t>Друзья его поняли с полуслова. </a:t>
            </a:r>
            <a:r>
              <a:rPr lang="ru-RU" sz="2000" dirty="0" err="1" smtClean="0"/>
              <a:t>Себенцов</a:t>
            </a:r>
            <a:r>
              <a:rPr lang="ru-RU" sz="2000" dirty="0" smtClean="0"/>
              <a:t> и Яковлев пошли следом за пьяным в подъезд. Через несколько минут они вышли довольные. Подойдя к Макарову, </a:t>
            </a:r>
            <a:r>
              <a:rPr lang="ru-RU" sz="2000" dirty="0" err="1" smtClean="0"/>
              <a:t>Себенцов</a:t>
            </a:r>
            <a:r>
              <a:rPr lang="ru-RU" sz="2000" dirty="0" smtClean="0"/>
              <a:t> подал ему деньги и сказал:</a:t>
            </a:r>
            <a:br>
              <a:rPr lang="ru-RU" sz="2000" dirty="0" smtClean="0"/>
            </a:br>
            <a:r>
              <a:rPr lang="ru-RU" sz="2000" dirty="0" smtClean="0"/>
              <a:t>- Удачно получилось! Видать, он зарплату получил.</a:t>
            </a:r>
            <a:br>
              <a:rPr lang="ru-RU" sz="2000" dirty="0" smtClean="0"/>
            </a:br>
            <a:r>
              <a:rPr lang="ru-RU" sz="2000" dirty="0" smtClean="0"/>
              <a:t>А затем, кинув в сторону Яковлева, добавил:</a:t>
            </a:r>
            <a:br>
              <a:rPr lang="ru-RU" sz="2000" dirty="0" smtClean="0"/>
            </a:br>
            <a:r>
              <a:rPr lang="ru-RU" sz="2000" dirty="0" smtClean="0"/>
              <a:t>- Я и руки-то не успел скрутить, как он шустро его обшарил.</a:t>
            </a:r>
            <a:br>
              <a:rPr lang="ru-RU" sz="2000" dirty="0" smtClean="0"/>
            </a:br>
            <a:r>
              <a:rPr lang="ru-RU" sz="2400" dirty="0" smtClean="0">
                <a:latin typeface="Arno Pro Light Display" pitchFamily="18" charset="0"/>
              </a:rPr>
              <a:t>Кого можно привлечь к уголовной ответственности? Назовите формы соучастия.</a:t>
            </a:r>
            <a:endParaRPr lang="ru-RU" sz="2400" dirty="0">
              <a:latin typeface="Arno Pro Light Displa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239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251520" y="332657"/>
            <a:ext cx="8496945" cy="5256584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Ответ. </a:t>
            </a:r>
            <a:r>
              <a:rPr lang="ru-RU" sz="2000" dirty="0">
                <a:solidFill>
                  <a:schemeClr val="tx1"/>
                </a:solidFill>
              </a:rPr>
              <a:t>К уголовной ответственности можно привлечь только тех подростков, которые достигли 14 лет, т. е. Макарова и </a:t>
            </a:r>
            <a:r>
              <a:rPr lang="ru-RU" sz="2000" dirty="0" err="1">
                <a:solidFill>
                  <a:schemeClr val="tx1"/>
                </a:solidFill>
              </a:rPr>
              <a:t>Себенцова</a:t>
            </a:r>
            <a:r>
              <a:rPr lang="ru-RU" sz="2000" dirty="0">
                <a:solidFill>
                  <a:schemeClr val="tx1"/>
                </a:solidFill>
              </a:rPr>
              <a:t>. Согласно УК РФ (ст. 20) уголовная ответственность за грабеж (ст. 161 УК РФ) наступает с 14 лет. Яковлева (ему только 13 лет) нельзя привлечь к уголовной ответственности.</a:t>
            </a:r>
          </a:p>
          <a:p>
            <a:r>
              <a:rPr lang="ru-RU" sz="2000" dirty="0">
                <a:solidFill>
                  <a:schemeClr val="tx1"/>
                </a:solidFill>
              </a:rPr>
              <a:t>Теперь о характере совершенного преступления.</a:t>
            </a:r>
          </a:p>
          <a:p>
            <a:r>
              <a:rPr lang="ru-RU" sz="2000" dirty="0">
                <a:solidFill>
                  <a:schemeClr val="tx1"/>
                </a:solidFill>
              </a:rPr>
              <a:t>Грабеж, т. е. открытое (закон имеет в виду открытое не для посторонних лиц, а прежде всего для собственника имущества), похищение чужого имущества, совершенное группой лиц. Роли среди данной группы распределились следующим образом. Макаров — организатор: он указал на объект хищения; он продумал то, что у подвыпившего человека можно будет довольно просто изъять имущество, и именно, поэтому указал не на какого-то крепкого мужчину; он уже наметил, куда будут истрачены деньги («пивка бы попить»). </a:t>
            </a:r>
            <a:r>
              <a:rPr lang="ru-RU" sz="2000" dirty="0" err="1">
                <a:solidFill>
                  <a:schemeClr val="tx1"/>
                </a:solidFill>
              </a:rPr>
              <a:t>Себенцов</a:t>
            </a:r>
            <a:r>
              <a:rPr lang="ru-RU" sz="2000" dirty="0">
                <a:solidFill>
                  <a:schemeClr val="tx1"/>
                </a:solidFill>
              </a:rPr>
              <a:t> и Яковлев — исполнители, которые между собой распределили роли (один — руки вяжет, другой — вытаскивает нужное из карманов).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2913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363272" cy="2429934"/>
          </a:xfrm>
        </p:spPr>
        <p:txBody>
          <a:bodyPr>
            <a:noAutofit/>
          </a:bodyPr>
          <a:lstStyle/>
          <a:p>
            <a:r>
              <a:rPr lang="ru-RU" sz="2000" dirty="0" smtClean="0"/>
              <a:t>3. Костя (16 лет) возвращался поздно вечером домой. Во дворе к нему неожиданно подошли трое парней и довольно нагло потребовали заплатить 100 рублей за проход. Костя успел заметить в руках одного из них нож. Видя Костино замешательство, ребята стали надвигаться на него, угрожая избить и вытрясти из него деньги. У Кости с собой была тяжелая сумка, он с размаху стукнул ею по голове ближайшего к нему «рэкетира» и бросился бежать. Косте повезло, и он успел скрыться в своем подъезде. Назавтра он узнал, что того парня увезли в больницу с сотрясением мозга.</a:t>
            </a:r>
            <a:br>
              <a:rPr lang="ru-RU" sz="2000" dirty="0" smtClean="0"/>
            </a:br>
            <a:r>
              <a:rPr lang="ru-RU" sz="2000" dirty="0" smtClean="0"/>
              <a:t>Как оценить поведение Кости?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323528" y="3356992"/>
            <a:ext cx="8496944" cy="3141547"/>
          </a:xfrm>
        </p:spPr>
        <p:txBody>
          <a:bodyPr/>
          <a:lstStyle/>
          <a:p>
            <a:r>
              <a:rPr lang="ru-RU" sz="2000" dirty="0" smtClean="0"/>
              <a:t>Ответ.</a:t>
            </a:r>
            <a:r>
              <a:rPr lang="ru-RU" sz="2000" dirty="0"/>
              <a:t> </a:t>
            </a:r>
            <a:r>
              <a:rPr lang="ru-RU" sz="2000" dirty="0">
                <a:solidFill>
                  <a:schemeClr val="tx1"/>
                </a:solidFill>
              </a:rPr>
              <a:t>Подростки угрожали жизни и здоровью Кости.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При такой угрозе любые действия по обороне не будут являться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преступными. То, что совершил Костя, называется действия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в состоянии необходимой обороны (см. ст. 37 УК). Несмотря на</a:t>
            </a:r>
          </a:p>
          <a:p>
            <a:r>
              <a:rPr lang="ru-RU" sz="2000" dirty="0">
                <a:solidFill>
                  <a:schemeClr val="tx1"/>
                </a:solidFill>
              </a:rPr>
              <a:t>то, что он причинил вред здоровью «рэкетира», он не подлежит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ru-RU" sz="2000" dirty="0">
                <a:solidFill>
                  <a:schemeClr val="tx1"/>
                </a:solidFill>
              </a:rPr>
              <a:t>уголовной ответственности.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7441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41</TotalTime>
  <Words>511</Words>
  <Application>Microsoft Office PowerPoint</Application>
  <PresentationFormat>Экран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Волна</vt:lpstr>
      <vt:lpstr>Задание.  Вам предстоит решить правовые задачи, опираясь на статьи Уголовного кодекса РФ.</vt:lpstr>
      <vt:lpstr>1. Когда студент-вечерник Соколов возвращался домой, к нему на пустынной улице подошли двое его знакомых. Они попросили у него закурить и, получив отказ, избили Соколова. Тот побежал звать на помощь своих друзей. Через полчаса они нашли обидчиков и нанесли им телесные повреждения средней тяжести.</vt:lpstr>
      <vt:lpstr>2. Макаров  (15 лет), Себенцов (14 лет) и Яковлев (13 лет) жили в одном доме и дружили с детства. Вечером, сидя во дворе на скамейке и болтая о том о сем, они увидели изрядного подвыпившего человека, возвращавшегося домой. - Может у него есть деньги? Пивка бы попить! – сказал Макаров, который всегда был заводилой в этой компании. Друзья его поняли с полуслова. Себенцов и Яковлев пошли следом за пьяным в подъезд. Через несколько минут они вышли довольные. Подойдя к Макарову, Себенцов подал ему деньги и сказал: - Удачно получилось! Видать, он зарплату получил. А затем, кинув в сторону Яковлева, добавил: - Я и руки-то не успел скрутить, как он шустро его обшарил. Кого можно привлечь к уголовной ответственности? Назовите формы соучастия.</vt:lpstr>
      <vt:lpstr>Слайд 4</vt:lpstr>
      <vt:lpstr>3. Костя (16 лет) возвращался поздно вечером домой. Во дворе к нему неожиданно подошли трое парней и довольно нагло потребовали заплатить 100 рублей за проход. Костя успел заметить в руках одного из них нож. Видя Костино замешательство, ребята стали надвигаться на него, угрожая избить и вытрясти из него деньги. У Кости с собой была тяжелая сумка, он с размаху стукнул ею по голове ближайшего к нему «рэкетира» и бросился бежать. Косте повезло, и он успел скрыться в своем подъезде. Назавтра он узнал, что того парня увезли в больницу с сотрясением мозга. Как оценить поведение Кости?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Задание.  Вам предстоит решить правовые задачи, опираясь на статьи Уголовного кодекса РФ.</dc:title>
  <dc:creator>Admin</dc:creator>
  <cp:lastModifiedBy>История</cp:lastModifiedBy>
  <cp:revision>5</cp:revision>
  <dcterms:created xsi:type="dcterms:W3CDTF">2016-04-19T11:30:10Z</dcterms:created>
  <dcterms:modified xsi:type="dcterms:W3CDTF">2016-04-20T02:29:59Z</dcterms:modified>
</cp:coreProperties>
</file>